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pPr/>
              <a:t>10/20/2020</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pPr/>
              <a:t>10/20/2020</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pPr/>
              <a:t>10/20/2020</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pPr/>
              <a:t>10/20/2020</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pPr/>
              <a:t>10/20/2020</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pPr/>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pPr/>
              <a:t>10/20/2020</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blakek@cantonm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380" y="4267200"/>
            <a:ext cx="6477000" cy="566738"/>
          </a:xfrm>
        </p:spPr>
        <p:txBody>
          <a:bodyPr>
            <a:normAutofit/>
          </a:bodyPr>
          <a:lstStyle/>
          <a:p>
            <a:pPr algn="ctr"/>
            <a:r>
              <a:rPr lang="en-US" dirty="0"/>
              <a:t>CONGRATULATIONS!!</a:t>
            </a:r>
          </a:p>
        </p:txBody>
      </p:sp>
      <p:sp>
        <p:nvSpPr>
          <p:cNvPr id="5" name="Text Placeholder 4"/>
          <p:cNvSpPr>
            <a:spLocks noGrp="1"/>
          </p:cNvSpPr>
          <p:nvPr>
            <p:ph type="body" sz="half" idx="2"/>
          </p:nvPr>
        </p:nvSpPr>
        <p:spPr>
          <a:xfrm>
            <a:off x="458788" y="4840941"/>
            <a:ext cx="8223154" cy="1699515"/>
          </a:xfrm>
        </p:spPr>
        <p:txBody>
          <a:bodyPr>
            <a:noAutofit/>
          </a:bodyPr>
          <a:lstStyle/>
          <a:p>
            <a:pPr algn="ctr"/>
            <a:r>
              <a:rPr lang="en-US" sz="2000">
                <a:solidFill>
                  <a:schemeClr val="tx1">
                    <a:lumMod val="85000"/>
                    <a:lumOff val="15000"/>
                  </a:schemeClr>
                </a:solidFill>
              </a:rPr>
              <a:t>The purpose of this chapter shall be to create an enthusiasm for scholarship, to stimulate a desire to render service, to promote! Worthy leadership, and citizenship, and to encourage the development of character in students of Canton.</a:t>
            </a:r>
            <a:endParaRPr lang="en-US" sz="2000" dirty="0">
              <a:solidFill>
                <a:schemeClr val="tx1">
                  <a:lumMod val="85000"/>
                  <a:lumOff val="15000"/>
                </a:schemeClr>
              </a:solidFill>
            </a:endParaRPr>
          </a:p>
        </p:txBody>
      </p:sp>
      <p:pic>
        <p:nvPicPr>
          <p:cNvPr id="10" name="Picture Placeholder 9" descr="j0309612.jpg"/>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31077" b="31077"/>
          <a:stretch>
            <a:fillRect/>
          </a:stretch>
        </p:blipFill>
        <p:spPr/>
      </p:pic>
    </p:spTree>
    <p:extLst>
      <p:ext uri="{BB962C8B-B14F-4D97-AF65-F5344CB8AC3E}">
        <p14:creationId xmlns:p14="http://schemas.microsoft.com/office/powerpoint/2010/main" val="315633399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&amp; Answers</a:t>
            </a:r>
          </a:p>
        </p:txBody>
      </p:sp>
      <p:sp>
        <p:nvSpPr>
          <p:cNvPr id="3" name="Content Placeholder 2"/>
          <p:cNvSpPr>
            <a:spLocks noGrp="1"/>
          </p:cNvSpPr>
          <p:nvPr>
            <p:ph idx="1"/>
          </p:nvPr>
        </p:nvSpPr>
        <p:spPr/>
        <p:txBody>
          <a:bodyPr>
            <a:normAutofit/>
          </a:bodyPr>
          <a:lstStyle/>
          <a:p>
            <a:r>
              <a:rPr lang="en-US" dirty="0"/>
              <a:t>Chart is adjustable</a:t>
            </a:r>
          </a:p>
          <a:p>
            <a:r>
              <a:rPr lang="en-US" dirty="0"/>
              <a:t>Individual rows can be enlarged</a:t>
            </a:r>
          </a:p>
          <a:p>
            <a:r>
              <a:rPr lang="en-US" dirty="0"/>
              <a:t>Currently there is no word count limit</a:t>
            </a:r>
          </a:p>
          <a:p>
            <a:r>
              <a:rPr lang="en-US" dirty="0"/>
              <a:t>Must have contact information</a:t>
            </a:r>
          </a:p>
          <a:p>
            <a:r>
              <a:rPr lang="en-US" dirty="0"/>
              <a:t>Proofread for grammar, spelling, etc.</a:t>
            </a:r>
          </a:p>
          <a:p>
            <a:r>
              <a:rPr lang="en-US" dirty="0"/>
              <a:t>MUST BE TYPED!</a:t>
            </a:r>
          </a:p>
          <a:p>
            <a:r>
              <a:rPr lang="en-US" dirty="0"/>
              <a:t>Transfer Students: see me</a:t>
            </a:r>
          </a:p>
        </p:txBody>
      </p:sp>
      <p:pic>
        <p:nvPicPr>
          <p:cNvPr id="4" name="Picture 3" descr="skd188256sdc.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875214" y="3999776"/>
            <a:ext cx="3163624" cy="2711302"/>
          </a:xfrm>
          <a:prstGeom prst="rect">
            <a:avLst/>
          </a:prstGeom>
        </p:spPr>
      </p:pic>
    </p:spTree>
    <p:extLst>
      <p:ext uri="{BB962C8B-B14F-4D97-AF65-F5344CB8AC3E}">
        <p14:creationId xmlns:p14="http://schemas.microsoft.com/office/powerpoint/2010/main" val="30601194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8131-EAAC-4A02-8859-7F69D542C83C}"/>
              </a:ext>
            </a:extLst>
          </p:cNvPr>
          <p:cNvSpPr>
            <a:spLocks noGrp="1"/>
          </p:cNvSpPr>
          <p:nvPr>
            <p:ph type="title"/>
          </p:nvPr>
        </p:nvSpPr>
        <p:spPr/>
        <p:txBody>
          <a:bodyPr/>
          <a:lstStyle/>
          <a:p>
            <a:r>
              <a:rPr lang="en-US" dirty="0"/>
              <a:t>Changes made during 2020-2021 school year </a:t>
            </a:r>
          </a:p>
        </p:txBody>
      </p:sp>
      <p:sp>
        <p:nvSpPr>
          <p:cNvPr id="3" name="Content Placeholder 2">
            <a:extLst>
              <a:ext uri="{FF2B5EF4-FFF2-40B4-BE49-F238E27FC236}">
                <a16:creationId xmlns:a16="http://schemas.microsoft.com/office/drawing/2014/main" id="{E6362021-1A60-44DB-926D-06A8C5414E05}"/>
              </a:ext>
            </a:extLst>
          </p:cNvPr>
          <p:cNvSpPr>
            <a:spLocks noGrp="1"/>
          </p:cNvSpPr>
          <p:nvPr>
            <p:ph idx="1"/>
          </p:nvPr>
        </p:nvSpPr>
        <p:spPr>
          <a:xfrm>
            <a:off x="457199" y="2209800"/>
            <a:ext cx="7525821" cy="4067710"/>
          </a:xfrm>
        </p:spPr>
        <p:txBody>
          <a:bodyPr>
            <a:normAutofit fontScale="77500" lnSpcReduction="20000"/>
          </a:bodyPr>
          <a:lstStyle/>
          <a:p>
            <a:r>
              <a:rPr lang="en-US" dirty="0"/>
              <a:t>Eligibility letters and selection letters will be e-mailed.</a:t>
            </a:r>
          </a:p>
          <a:p>
            <a:r>
              <a:rPr lang="en-US" dirty="0"/>
              <a:t>Seniors will be notified first, then juniors. </a:t>
            </a:r>
          </a:p>
          <a:p>
            <a:r>
              <a:rPr lang="en-US" dirty="0"/>
              <a:t>Community service hours were adjusted</a:t>
            </a:r>
          </a:p>
          <a:p>
            <a:r>
              <a:rPr lang="en-US" dirty="0"/>
              <a:t>Do not need to access signatures. Advisor name and contact information will replace this. </a:t>
            </a:r>
          </a:p>
          <a:p>
            <a:r>
              <a:rPr lang="en-US" dirty="0"/>
              <a:t>Informational Sessions will be conducted via zoom, there are three options. All optional.</a:t>
            </a:r>
          </a:p>
          <a:p>
            <a:r>
              <a:rPr lang="en-US" dirty="0"/>
              <a:t>Applications will be submitted via google classroom</a:t>
            </a:r>
          </a:p>
          <a:p>
            <a:pPr marL="0" indent="0">
              <a:buNone/>
            </a:pPr>
            <a:r>
              <a:rPr lang="en-US" dirty="0"/>
              <a:t>	Seniors: lydh2zz</a:t>
            </a:r>
          </a:p>
          <a:p>
            <a:pPr marL="0" indent="0">
              <a:buNone/>
            </a:pPr>
            <a:r>
              <a:rPr lang="en-US" dirty="0"/>
              <a:t>	Juniors: e7nie6</a:t>
            </a:r>
          </a:p>
          <a:p>
            <a:r>
              <a:rPr lang="en-US" dirty="0"/>
              <a:t>Essay </a:t>
            </a:r>
          </a:p>
          <a:p>
            <a:endParaRPr lang="en-US" dirty="0"/>
          </a:p>
          <a:p>
            <a:endParaRPr lang="en-US" dirty="0"/>
          </a:p>
        </p:txBody>
      </p:sp>
    </p:spTree>
    <p:extLst>
      <p:ext uri="{BB962C8B-B14F-4D97-AF65-F5344CB8AC3E}">
        <p14:creationId xmlns:p14="http://schemas.microsoft.com/office/powerpoint/2010/main" val="4230984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A2D6-6547-4F45-BE99-3C42B3EEB41F}"/>
              </a:ext>
            </a:extLst>
          </p:cNvPr>
          <p:cNvSpPr>
            <a:spLocks noGrp="1"/>
          </p:cNvSpPr>
          <p:nvPr>
            <p:ph type="title"/>
          </p:nvPr>
        </p:nvSpPr>
        <p:spPr/>
        <p:txBody>
          <a:bodyPr/>
          <a:lstStyle/>
          <a:p>
            <a:r>
              <a:rPr lang="en-US" dirty="0"/>
              <a:t>Advisor Information</a:t>
            </a:r>
          </a:p>
        </p:txBody>
      </p:sp>
      <p:sp>
        <p:nvSpPr>
          <p:cNvPr id="3" name="Content Placeholder 2">
            <a:extLst>
              <a:ext uri="{FF2B5EF4-FFF2-40B4-BE49-F238E27FC236}">
                <a16:creationId xmlns:a16="http://schemas.microsoft.com/office/drawing/2014/main" id="{59B5EB77-E4CE-4B5A-9736-15720199C7E7}"/>
              </a:ext>
            </a:extLst>
          </p:cNvPr>
          <p:cNvSpPr>
            <a:spLocks noGrp="1"/>
          </p:cNvSpPr>
          <p:nvPr>
            <p:ph idx="1"/>
          </p:nvPr>
        </p:nvSpPr>
        <p:spPr/>
        <p:txBody>
          <a:bodyPr/>
          <a:lstStyle/>
          <a:p>
            <a:r>
              <a:rPr lang="en-US" dirty="0"/>
              <a:t>Mrs. Blake</a:t>
            </a:r>
          </a:p>
          <a:p>
            <a:r>
              <a:rPr lang="en-US" dirty="0">
                <a:hlinkClick r:id="rId2"/>
              </a:rPr>
              <a:t>blakek@cantonma.org</a:t>
            </a:r>
            <a:endParaRPr lang="en-US" dirty="0"/>
          </a:p>
          <a:p>
            <a:r>
              <a:rPr lang="en-US" dirty="0"/>
              <a:t>781-821-5050 x 2610</a:t>
            </a:r>
          </a:p>
          <a:p>
            <a:r>
              <a:rPr lang="en-US" dirty="0"/>
              <a:t>CHS classroom 118</a:t>
            </a:r>
          </a:p>
          <a:p>
            <a:r>
              <a:rPr lang="en-US" dirty="0"/>
              <a:t>Please contact me with any questions you may have about the process and/or additional clarification.</a:t>
            </a:r>
          </a:p>
          <a:p>
            <a:pPr marL="0" indent="0">
              <a:buNone/>
            </a:pPr>
            <a:r>
              <a:rPr lang="en-US" dirty="0"/>
              <a:t>Best Regards, Mrs. Blake</a:t>
            </a:r>
          </a:p>
        </p:txBody>
      </p:sp>
    </p:spTree>
    <p:extLst>
      <p:ext uri="{BB962C8B-B14F-4D97-AF65-F5344CB8AC3E}">
        <p14:creationId xmlns:p14="http://schemas.microsoft.com/office/powerpoint/2010/main" val="381772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Required Elements</a:t>
            </a:r>
          </a:p>
        </p:txBody>
      </p:sp>
      <p:sp>
        <p:nvSpPr>
          <p:cNvPr id="6" name="Content Placeholder 5"/>
          <p:cNvSpPr>
            <a:spLocks noGrp="1"/>
          </p:cNvSpPr>
          <p:nvPr>
            <p:ph idx="1"/>
          </p:nvPr>
        </p:nvSpPr>
        <p:spPr/>
        <p:txBody>
          <a:bodyPr/>
          <a:lstStyle/>
          <a:p>
            <a:pPr>
              <a:buFont typeface="Wingdings" charset="2"/>
              <a:buChar char="Ø"/>
            </a:pPr>
            <a:r>
              <a:rPr lang="en-US" dirty="0"/>
              <a:t>Juniors: 50 hours of Community Service</a:t>
            </a:r>
          </a:p>
          <a:p>
            <a:pPr>
              <a:buFont typeface="Wingdings" charset="2"/>
              <a:buChar char="Ø"/>
            </a:pPr>
            <a:r>
              <a:rPr lang="en-US" dirty="0"/>
              <a:t>Seniors: 75 hours of Community Service</a:t>
            </a:r>
          </a:p>
          <a:p>
            <a:pPr>
              <a:buFont typeface="Wingdings" charset="2"/>
              <a:buChar char="Ø"/>
            </a:pPr>
            <a:r>
              <a:rPr lang="en-US" dirty="0"/>
              <a:t>Minimum of 2 Leadership Roles</a:t>
            </a:r>
          </a:p>
          <a:p>
            <a:pPr>
              <a:buFont typeface="Wingdings" charset="2"/>
              <a:buChar char="Ø"/>
            </a:pPr>
            <a:r>
              <a:rPr lang="en-US" dirty="0"/>
              <a:t>Character Ratings: teachers &amp; coaches</a:t>
            </a:r>
          </a:p>
          <a:p>
            <a:pPr>
              <a:buFont typeface="Wingdings" charset="2"/>
              <a:buChar char="Ø"/>
            </a:pPr>
            <a:r>
              <a:rPr lang="en-US" dirty="0"/>
              <a:t>Essay: 225 words or less</a:t>
            </a:r>
          </a:p>
          <a:p>
            <a:pPr>
              <a:buFont typeface="Wingdings" charset="2"/>
              <a:buChar char="Ø"/>
            </a:pPr>
            <a:r>
              <a:rPr lang="en-US" dirty="0"/>
              <a:t>Join appropriate google classroom, if and only if, you plan on submitting an application. </a:t>
            </a:r>
          </a:p>
        </p:txBody>
      </p:sp>
      <p:pic>
        <p:nvPicPr>
          <p:cNvPr id="7" name="Picture 6" descr="j0309599.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174768" y="1944581"/>
            <a:ext cx="1985673" cy="2783654"/>
          </a:xfrm>
          <a:prstGeom prst="rect">
            <a:avLst/>
          </a:prstGeom>
        </p:spPr>
      </p:pic>
    </p:spTree>
    <p:extLst>
      <p:ext uri="{BB962C8B-B14F-4D97-AF65-F5344CB8AC3E}">
        <p14:creationId xmlns:p14="http://schemas.microsoft.com/office/powerpoint/2010/main" val="16605165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Process Rubric</a:t>
            </a:r>
          </a:p>
        </p:txBody>
      </p:sp>
      <p:sp>
        <p:nvSpPr>
          <p:cNvPr id="3" name="Content Placeholder 2"/>
          <p:cNvSpPr>
            <a:spLocks noGrp="1"/>
          </p:cNvSpPr>
          <p:nvPr>
            <p:ph idx="1"/>
          </p:nvPr>
        </p:nvSpPr>
        <p:spPr>
          <a:xfrm>
            <a:off x="457199" y="2209800"/>
            <a:ext cx="8148919" cy="3916363"/>
          </a:xfrm>
        </p:spPr>
        <p:txBody>
          <a:bodyPr>
            <a:normAutofit/>
          </a:bodyPr>
          <a:lstStyle/>
          <a:p>
            <a:pPr marL="0" indent="0">
              <a:buNone/>
            </a:pPr>
            <a:r>
              <a:rPr lang="en-US" sz="2800" b="1" dirty="0">
                <a:solidFill>
                  <a:srgbClr val="008000"/>
                </a:solidFill>
              </a:rPr>
              <a:t>Service</a:t>
            </a:r>
            <a:r>
              <a:rPr lang="en-US" sz="2800" b="1" dirty="0"/>
              <a:t>:</a:t>
            </a:r>
          </a:p>
          <a:p>
            <a:r>
              <a:rPr lang="en-US" sz="3200" dirty="0"/>
              <a:t>Students must have made a significant and consistent contribution in some activity or organization (on a strictly volunteer basis) which promotes the idea of improving the quality of life for others. </a:t>
            </a:r>
          </a:p>
        </p:txBody>
      </p:sp>
    </p:spTree>
    <p:extLst>
      <p:ext uri="{BB962C8B-B14F-4D97-AF65-F5344CB8AC3E}">
        <p14:creationId xmlns:p14="http://schemas.microsoft.com/office/powerpoint/2010/main" val="30633558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Process Rubric</a:t>
            </a:r>
          </a:p>
        </p:txBody>
      </p:sp>
      <p:sp>
        <p:nvSpPr>
          <p:cNvPr id="3" name="Content Placeholder 2"/>
          <p:cNvSpPr>
            <a:spLocks noGrp="1"/>
          </p:cNvSpPr>
          <p:nvPr>
            <p:ph idx="1"/>
          </p:nvPr>
        </p:nvSpPr>
        <p:spPr>
          <a:xfrm>
            <a:off x="457199" y="2209800"/>
            <a:ext cx="8452218" cy="3916363"/>
          </a:xfrm>
        </p:spPr>
        <p:txBody>
          <a:bodyPr>
            <a:normAutofit fontScale="85000" lnSpcReduction="20000"/>
          </a:bodyPr>
          <a:lstStyle/>
          <a:p>
            <a:pPr marL="0" indent="0">
              <a:buNone/>
            </a:pPr>
            <a:r>
              <a:rPr lang="en-US" sz="3200" dirty="0">
                <a:solidFill>
                  <a:srgbClr val="008000"/>
                </a:solidFill>
              </a:rPr>
              <a:t>Leadership</a:t>
            </a:r>
            <a:r>
              <a:rPr lang="en-US" dirty="0"/>
              <a:t>:</a:t>
            </a:r>
          </a:p>
          <a:p>
            <a:r>
              <a:rPr lang="en-US" sz="4400" dirty="0"/>
              <a:t>Students must demonstrate that they have taken initiative to lead others, either by directing an activity or program or innovating some idea or concept either in school or within the community while in high school.</a:t>
            </a:r>
          </a:p>
        </p:txBody>
      </p:sp>
    </p:spTree>
    <p:extLst>
      <p:ext uri="{BB962C8B-B14F-4D97-AF65-F5344CB8AC3E}">
        <p14:creationId xmlns:p14="http://schemas.microsoft.com/office/powerpoint/2010/main" val="24453843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Process Rubric</a:t>
            </a:r>
          </a:p>
        </p:txBody>
      </p:sp>
      <p:sp>
        <p:nvSpPr>
          <p:cNvPr id="3" name="Content Placeholder 2"/>
          <p:cNvSpPr>
            <a:spLocks noGrp="1"/>
          </p:cNvSpPr>
          <p:nvPr>
            <p:ph idx="1"/>
          </p:nvPr>
        </p:nvSpPr>
        <p:spPr>
          <a:xfrm>
            <a:off x="457199" y="2209800"/>
            <a:ext cx="7959357" cy="3916363"/>
          </a:xfrm>
        </p:spPr>
        <p:txBody>
          <a:bodyPr>
            <a:normAutofit fontScale="47500" lnSpcReduction="20000"/>
          </a:bodyPr>
          <a:lstStyle/>
          <a:p>
            <a:pPr marL="0" indent="0">
              <a:buNone/>
            </a:pPr>
            <a:r>
              <a:rPr lang="en-US" sz="5100" b="1" dirty="0">
                <a:solidFill>
                  <a:srgbClr val="008000"/>
                </a:solidFill>
              </a:rPr>
              <a:t>Character</a:t>
            </a:r>
            <a:r>
              <a:rPr lang="en-US" dirty="0"/>
              <a:t>:</a:t>
            </a:r>
          </a:p>
          <a:p>
            <a:r>
              <a:rPr lang="en-US" sz="6300" dirty="0"/>
              <a:t>Students must demonstrate on a consistent basis maturity, sensitivity, high ethical/moral values, good sportsmanship, and above all, honesty. </a:t>
            </a:r>
          </a:p>
          <a:p>
            <a:r>
              <a:rPr lang="en-US" sz="6300" dirty="0"/>
              <a:t>Students should be a role model for other students in his/her daily conduct and attitude.</a:t>
            </a:r>
          </a:p>
        </p:txBody>
      </p:sp>
    </p:spTree>
    <p:extLst>
      <p:ext uri="{BB962C8B-B14F-4D97-AF65-F5344CB8AC3E}">
        <p14:creationId xmlns:p14="http://schemas.microsoft.com/office/powerpoint/2010/main" val="17458987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 Obligations</a:t>
            </a:r>
          </a:p>
        </p:txBody>
      </p:sp>
      <p:sp>
        <p:nvSpPr>
          <p:cNvPr id="3" name="Content Placeholder 2"/>
          <p:cNvSpPr>
            <a:spLocks noGrp="1"/>
          </p:cNvSpPr>
          <p:nvPr>
            <p:ph idx="1"/>
          </p:nvPr>
        </p:nvSpPr>
        <p:spPr/>
        <p:txBody>
          <a:bodyPr>
            <a:normAutofit lnSpcReduction="10000"/>
          </a:bodyPr>
          <a:lstStyle/>
          <a:p>
            <a:r>
              <a:rPr lang="en-US" dirty="0"/>
              <a:t>Dues; $25.00, $5.00 Shirt</a:t>
            </a:r>
          </a:p>
          <a:p>
            <a:r>
              <a:rPr lang="en-US" dirty="0"/>
              <a:t>Maintaining Standards/Pillars</a:t>
            </a:r>
          </a:p>
          <a:p>
            <a:r>
              <a:rPr lang="en-US" dirty="0"/>
              <a:t>Meetings</a:t>
            </a:r>
          </a:p>
          <a:p>
            <a:r>
              <a:rPr lang="en-US" dirty="0"/>
              <a:t>Chapter Service Project</a:t>
            </a:r>
          </a:p>
          <a:p>
            <a:r>
              <a:rPr lang="en-US" dirty="0"/>
              <a:t>Individual Service Projects: 10 hours</a:t>
            </a:r>
          </a:p>
          <a:p>
            <a:r>
              <a:rPr lang="en-US" dirty="0"/>
              <a:t>Monthly Community Service Projects</a:t>
            </a:r>
          </a:p>
          <a:p>
            <a:r>
              <a:rPr lang="en-US" dirty="0"/>
              <a:t>Friends on Friday</a:t>
            </a:r>
          </a:p>
          <a:p>
            <a:r>
              <a:rPr lang="en-US" dirty="0"/>
              <a:t>Other</a:t>
            </a:r>
          </a:p>
          <a:p>
            <a:endParaRPr lang="en-US" dirty="0"/>
          </a:p>
        </p:txBody>
      </p:sp>
      <p:pic>
        <p:nvPicPr>
          <p:cNvPr id="5" name="Picture 4" descr="BU005259.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837369" y="3659268"/>
            <a:ext cx="3121256" cy="2789013"/>
          </a:xfrm>
          <a:prstGeom prst="rect">
            <a:avLst/>
          </a:prstGeom>
        </p:spPr>
      </p:pic>
    </p:spTree>
    <p:extLst>
      <p:ext uri="{BB962C8B-B14F-4D97-AF65-F5344CB8AC3E}">
        <p14:creationId xmlns:p14="http://schemas.microsoft.com/office/powerpoint/2010/main" val="39381041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508377" cy="441789"/>
          </a:xfrm>
        </p:spPr>
        <p:txBody>
          <a:bodyPr/>
          <a:lstStyle/>
          <a:p>
            <a:r>
              <a:rPr lang="en-US" dirty="0"/>
              <a:t>Application Checklist</a:t>
            </a:r>
          </a:p>
        </p:txBody>
      </p:sp>
      <p:sp>
        <p:nvSpPr>
          <p:cNvPr id="3" name="Content Placeholder 2"/>
          <p:cNvSpPr>
            <a:spLocks noGrp="1"/>
          </p:cNvSpPr>
          <p:nvPr>
            <p:ph idx="1"/>
          </p:nvPr>
        </p:nvSpPr>
        <p:spPr>
          <a:xfrm>
            <a:off x="440672" y="1496407"/>
            <a:ext cx="8262656" cy="5099602"/>
          </a:xfrm>
        </p:spPr>
        <p:txBody>
          <a:bodyPr>
            <a:normAutofit/>
          </a:bodyPr>
          <a:lstStyle/>
          <a:p>
            <a:r>
              <a:rPr lang="en-US" dirty="0"/>
              <a:t>Student Activity Form (cover sheet): </a:t>
            </a:r>
          </a:p>
          <a:p>
            <a:pPr marL="0" indent="0">
              <a:buNone/>
            </a:pPr>
            <a:r>
              <a:rPr lang="en-US" dirty="0"/>
              <a:t>				student &amp; parent/guardian name</a:t>
            </a:r>
          </a:p>
          <a:p>
            <a:r>
              <a:rPr lang="en-US" sz="1900" dirty="0"/>
              <a:t>Student Activity Chart: TYPED with advisor contact information</a:t>
            </a:r>
          </a:p>
          <a:p>
            <a:pPr marL="685800" lvl="1" indent="-457200">
              <a:buAutoNum type="alphaUcPeriod"/>
            </a:pPr>
            <a:r>
              <a:rPr lang="en-US" dirty="0"/>
              <a:t>Service Activities</a:t>
            </a:r>
          </a:p>
          <a:p>
            <a:pPr marL="685800" lvl="1" indent="-457200">
              <a:buAutoNum type="alphaUcPeriod"/>
            </a:pPr>
            <a:r>
              <a:rPr lang="en-US" dirty="0"/>
              <a:t>Leadership</a:t>
            </a:r>
          </a:p>
          <a:p>
            <a:pPr marL="685800" lvl="1" indent="-457200">
              <a:buAutoNum type="alphaUcPeriod"/>
            </a:pPr>
            <a:r>
              <a:rPr lang="en-US" dirty="0"/>
              <a:t>Extracurricular</a:t>
            </a:r>
          </a:p>
          <a:p>
            <a:pPr marL="685800" lvl="1" indent="-457200">
              <a:buAutoNum type="alphaUcPeriod"/>
            </a:pPr>
            <a:r>
              <a:rPr lang="en-US" dirty="0"/>
              <a:t>Previous Teachers</a:t>
            </a:r>
          </a:p>
          <a:p>
            <a:pPr marL="685800" lvl="1" indent="-457200">
              <a:buAutoNum type="alphaUcPeriod"/>
            </a:pPr>
            <a:r>
              <a:rPr lang="en-US" dirty="0"/>
              <a:t>Essay </a:t>
            </a:r>
          </a:p>
          <a:p>
            <a:pPr marL="685800" lvl="1" indent="-457200">
              <a:buAutoNum type="alphaUcPeriod"/>
            </a:pPr>
            <a:r>
              <a:rPr lang="en-US" dirty="0"/>
              <a:t>Addendum (if necessary)</a:t>
            </a:r>
          </a:p>
          <a:p>
            <a:r>
              <a:rPr lang="en-US" dirty="0"/>
              <a:t>Submitted to google classroom by October 28</a:t>
            </a:r>
            <a:r>
              <a:rPr lang="en-US" baseline="30000" dirty="0"/>
              <a:t>th</a:t>
            </a:r>
            <a:r>
              <a:rPr lang="en-US" dirty="0"/>
              <a:t> at 9:00am</a:t>
            </a:r>
          </a:p>
          <a:p>
            <a:pPr marL="0" indent="0">
              <a:buNone/>
            </a:pPr>
            <a:r>
              <a:rPr lang="en-US" sz="1400" dirty="0"/>
              <a:t>	Senior google classroom code: lydh2zz</a:t>
            </a:r>
          </a:p>
          <a:p>
            <a:pPr marL="0" indent="0">
              <a:buNone/>
            </a:pPr>
            <a:r>
              <a:rPr lang="en-US" sz="1400" dirty="0"/>
              <a:t>	Junior google classroom code: e7nie6</a:t>
            </a:r>
          </a:p>
        </p:txBody>
      </p:sp>
      <p:pic>
        <p:nvPicPr>
          <p:cNvPr id="4" name="Picture 3" descr="BU005347.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366405" y="2852984"/>
            <a:ext cx="2554669" cy="2375045"/>
          </a:xfrm>
          <a:prstGeom prst="rect">
            <a:avLst/>
          </a:prstGeom>
        </p:spPr>
      </p:pic>
    </p:spTree>
    <p:extLst>
      <p:ext uri="{BB962C8B-B14F-4D97-AF65-F5344CB8AC3E}">
        <p14:creationId xmlns:p14="http://schemas.microsoft.com/office/powerpoint/2010/main" val="3491793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2000"/>
                                        <p:tgtEl>
                                          <p:spTgt spid="3">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Dates: </a:t>
            </a:r>
            <a:br>
              <a:rPr lang="en-US" dirty="0"/>
            </a:br>
            <a:r>
              <a:rPr lang="en-US" sz="2000" dirty="0"/>
              <a:t>see “save the dates” for additional information</a:t>
            </a:r>
            <a:br>
              <a:rPr lang="en-US" dirty="0"/>
            </a:br>
            <a:endParaRPr lang="en-US" dirty="0"/>
          </a:p>
        </p:txBody>
      </p:sp>
      <p:sp>
        <p:nvSpPr>
          <p:cNvPr id="3" name="Content Placeholder 2"/>
          <p:cNvSpPr>
            <a:spLocks noGrp="1"/>
          </p:cNvSpPr>
          <p:nvPr>
            <p:ph idx="1"/>
          </p:nvPr>
        </p:nvSpPr>
        <p:spPr/>
        <p:txBody>
          <a:bodyPr>
            <a:normAutofit/>
          </a:bodyPr>
          <a:lstStyle/>
          <a:p>
            <a:r>
              <a:rPr lang="en-US" sz="1900" b="1" dirty="0"/>
              <a:t>Application Due: </a:t>
            </a:r>
          </a:p>
          <a:p>
            <a:pPr marL="0" indent="0">
              <a:buNone/>
            </a:pPr>
            <a:r>
              <a:rPr lang="en-US" sz="1900" b="1" dirty="0"/>
              <a:t>	</a:t>
            </a:r>
            <a:r>
              <a:rPr lang="en-US" sz="1900" dirty="0"/>
              <a:t>Wednesday, October, 28</a:t>
            </a:r>
            <a:r>
              <a:rPr lang="en-US" sz="1900" baseline="30000" dirty="0"/>
              <a:t>th</a:t>
            </a:r>
            <a:r>
              <a:rPr lang="en-US" sz="1900" dirty="0"/>
              <a:t>  </a:t>
            </a:r>
          </a:p>
          <a:p>
            <a:pPr marL="0" indent="0">
              <a:buNone/>
            </a:pPr>
            <a:r>
              <a:rPr lang="en-US" sz="1900" dirty="0"/>
              <a:t>	No later than 9:00am to </a:t>
            </a:r>
            <a:r>
              <a:rPr lang="en-US" sz="1900" dirty="0" err="1"/>
              <a:t>googleclassrom</a:t>
            </a:r>
            <a:endParaRPr lang="en-US" sz="1900" dirty="0"/>
          </a:p>
          <a:p>
            <a:r>
              <a:rPr lang="en-US" sz="1900" b="1" dirty="0"/>
              <a:t>Decision Letters E-Mailed</a:t>
            </a:r>
            <a:r>
              <a:rPr lang="en-US" sz="1900" dirty="0"/>
              <a:t>:</a:t>
            </a:r>
          </a:p>
          <a:p>
            <a:pPr marL="0" indent="0">
              <a:buNone/>
            </a:pPr>
            <a:r>
              <a:rPr lang="en-US" sz="1900" dirty="0"/>
              <a:t>	 Seniors: Week of October 26</a:t>
            </a:r>
            <a:r>
              <a:rPr lang="en-US" sz="1900" baseline="30000" dirty="0"/>
              <a:t>th</a:t>
            </a:r>
          </a:p>
          <a:p>
            <a:pPr marL="0" indent="0">
              <a:buNone/>
            </a:pPr>
            <a:r>
              <a:rPr lang="en-US" sz="1900" baseline="30000" dirty="0"/>
              <a:t>	</a:t>
            </a:r>
            <a:r>
              <a:rPr lang="en-US" sz="1900" dirty="0"/>
              <a:t> Juniors: Week of November 2</a:t>
            </a:r>
            <a:r>
              <a:rPr lang="en-US" sz="1900" baseline="30000" dirty="0"/>
              <a:t>nd</a:t>
            </a:r>
            <a:r>
              <a:rPr lang="en-US" sz="1900" dirty="0"/>
              <a:t> </a:t>
            </a:r>
            <a:r>
              <a:rPr lang="en-US" sz="1900" baseline="30000" dirty="0"/>
              <a:t>	</a:t>
            </a:r>
            <a:r>
              <a:rPr lang="en-US" sz="1900" dirty="0"/>
              <a:t> </a:t>
            </a:r>
          </a:p>
          <a:p>
            <a:r>
              <a:rPr lang="en-US" sz="1900" b="1" dirty="0"/>
              <a:t>Induction Ceremony: </a:t>
            </a:r>
          </a:p>
          <a:p>
            <a:pPr marL="685800" lvl="3" indent="0">
              <a:buNone/>
            </a:pPr>
            <a:r>
              <a:rPr lang="en-US" sz="1700" dirty="0"/>
              <a:t>	TBD</a:t>
            </a:r>
          </a:p>
        </p:txBody>
      </p:sp>
      <p:pic>
        <p:nvPicPr>
          <p:cNvPr id="5" name="Picture 4" descr="AA053817.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154752" y="3480854"/>
            <a:ext cx="3931490" cy="2645309"/>
          </a:xfrm>
          <a:prstGeom prst="rect">
            <a:avLst/>
          </a:prstGeom>
        </p:spPr>
      </p:pic>
    </p:spTree>
    <p:extLst>
      <p:ext uri="{BB962C8B-B14F-4D97-AF65-F5344CB8AC3E}">
        <p14:creationId xmlns:p14="http://schemas.microsoft.com/office/powerpoint/2010/main" val="22422262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of Members</a:t>
            </a:r>
          </a:p>
        </p:txBody>
      </p:sp>
      <p:sp>
        <p:nvSpPr>
          <p:cNvPr id="3" name="Content Placeholder 2"/>
          <p:cNvSpPr>
            <a:spLocks noGrp="1"/>
          </p:cNvSpPr>
          <p:nvPr>
            <p:ph idx="1"/>
          </p:nvPr>
        </p:nvSpPr>
        <p:spPr/>
        <p:txBody>
          <a:bodyPr/>
          <a:lstStyle/>
          <a:p>
            <a:r>
              <a:rPr lang="en-US" dirty="0"/>
              <a:t>Faculty Council (selection committee) consists of five anonymous faculty members.</a:t>
            </a:r>
          </a:p>
          <a:p>
            <a:r>
              <a:rPr lang="en-US" dirty="0"/>
              <a:t>Chapter adviser shall be the sixth, nonvoting, member.</a:t>
            </a:r>
          </a:p>
          <a:p>
            <a:r>
              <a:rPr lang="en-US" dirty="0"/>
              <a:t>Review of Student Activity Chart and all requirements determines selection.</a:t>
            </a:r>
          </a:p>
          <a:p>
            <a:r>
              <a:rPr lang="en-US" dirty="0"/>
              <a:t>Completion of the cover page and chart does not guarantee selection.</a:t>
            </a:r>
          </a:p>
        </p:txBody>
      </p:sp>
    </p:spTree>
    <p:extLst>
      <p:ext uri="{BB962C8B-B14F-4D97-AF65-F5344CB8AC3E}">
        <p14:creationId xmlns:p14="http://schemas.microsoft.com/office/powerpoint/2010/main" val="20493645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213</TotalTime>
  <Words>583</Words>
  <Application>Microsoft Office PowerPoint</Application>
  <PresentationFormat>On-screen Show (4:3)</PresentationFormat>
  <Paragraphs>80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Century Gothic</vt:lpstr>
      <vt:lpstr>Wingdings</vt:lpstr>
      <vt:lpstr>Wingdings 2</vt:lpstr>
      <vt:lpstr>Plaza</vt:lpstr>
      <vt:lpstr>CONGRATULATIONS!!</vt:lpstr>
      <vt:lpstr>Required Elements</vt:lpstr>
      <vt:lpstr>Selection Process Rubric</vt:lpstr>
      <vt:lpstr>Selection Process Rubric</vt:lpstr>
      <vt:lpstr>Selection Process Rubric</vt:lpstr>
      <vt:lpstr>Membership Obligations</vt:lpstr>
      <vt:lpstr>Application Checklist</vt:lpstr>
      <vt:lpstr>Important Dates:  see “save the dates” for additional information </vt:lpstr>
      <vt:lpstr>Selection of Members</vt:lpstr>
      <vt:lpstr>Questions &amp; Answers</vt:lpstr>
      <vt:lpstr>Changes made during 2020-2021 school year </vt:lpstr>
      <vt:lpstr>Advisor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CONGRATULATIONS</dc:title>
  <dc:creator>Duxbury Public Schools</dc:creator>
  <cp:lastModifiedBy>Kelley Blake</cp:lastModifiedBy>
  <cp:revision>22</cp:revision>
  <dcterms:created xsi:type="dcterms:W3CDTF">2015-10-20T02:10:14Z</dcterms:created>
  <dcterms:modified xsi:type="dcterms:W3CDTF">2020-10-20T21:55:49Z</dcterms:modified>
</cp:coreProperties>
</file>