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1" r:id="rId8"/>
    <p:sldId id="262"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92" d="100"/>
          <a:sy n="92"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pPr/>
              <a:t>10/5/2017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pPr/>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pPr/>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pPr/>
              <a:t>10/5/2017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pPr/>
              <a:t>10/5/2017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10/5/2017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pPr/>
              <a:t>10/5/2017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pPr/>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pPr/>
              <a:t>10/5/2017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380" y="4267200"/>
            <a:ext cx="6477000" cy="566738"/>
          </a:xfrm>
        </p:spPr>
        <p:txBody>
          <a:bodyPr>
            <a:normAutofit/>
          </a:bodyPr>
          <a:lstStyle/>
          <a:p>
            <a:pPr algn="ctr"/>
            <a:r>
              <a:rPr lang="en-US" dirty="0" smtClean="0"/>
              <a:t>CONGRATULATIONS!!</a:t>
            </a:r>
            <a:endParaRPr lang="en-US" dirty="0"/>
          </a:p>
        </p:txBody>
      </p:sp>
      <p:sp>
        <p:nvSpPr>
          <p:cNvPr id="5" name="Text Placeholder 4"/>
          <p:cNvSpPr>
            <a:spLocks noGrp="1"/>
          </p:cNvSpPr>
          <p:nvPr>
            <p:ph type="body" sz="half" idx="2"/>
          </p:nvPr>
        </p:nvSpPr>
        <p:spPr>
          <a:xfrm>
            <a:off x="458788" y="4840941"/>
            <a:ext cx="8223154" cy="1699515"/>
          </a:xfrm>
        </p:spPr>
        <p:txBody>
          <a:bodyPr>
            <a:noAutofit/>
          </a:bodyPr>
          <a:lstStyle/>
          <a:p>
            <a:pPr algn="ctr"/>
            <a:r>
              <a:rPr lang="en-US" sz="2000" smtClean="0">
                <a:solidFill>
                  <a:schemeClr val="tx1">
                    <a:lumMod val="85000"/>
                    <a:lumOff val="15000"/>
                  </a:schemeClr>
                </a:solidFill>
              </a:rPr>
              <a:t>The purpose of this chapter shall be to create an enthusiasm for scholarship, to stimulate a desire to render service, to promote! Worthy leadership, and citizenship, and to encourage the development of character in students of Canton.</a:t>
            </a:r>
            <a:endParaRPr lang="en-US" sz="2000" dirty="0">
              <a:solidFill>
                <a:schemeClr val="tx1">
                  <a:lumMod val="85000"/>
                  <a:lumOff val="15000"/>
                </a:schemeClr>
              </a:solidFill>
            </a:endParaRPr>
          </a:p>
        </p:txBody>
      </p:sp>
      <p:pic>
        <p:nvPicPr>
          <p:cNvPr id="10" name="Picture Placeholder 9" descr="j0309612.jpg"/>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31077" b="31077"/>
          <a:stretch>
            <a:fillRect/>
          </a:stretch>
        </p:blipFill>
        <p:spPr/>
      </p:pic>
    </p:spTree>
    <p:extLst>
      <p:ext uri="{BB962C8B-B14F-4D97-AF65-F5344CB8AC3E}">
        <p14:creationId xmlns="" xmlns:p14="http://schemas.microsoft.com/office/powerpoint/2010/main" val="31563339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Chart is adjustable</a:t>
            </a:r>
          </a:p>
          <a:p>
            <a:r>
              <a:rPr lang="en-US" dirty="0" smtClean="0"/>
              <a:t>Individual rows can be enlarged</a:t>
            </a:r>
          </a:p>
          <a:p>
            <a:r>
              <a:rPr lang="en-US" dirty="0" smtClean="0"/>
              <a:t>Currently there is no word count limit</a:t>
            </a:r>
          </a:p>
          <a:p>
            <a:r>
              <a:rPr lang="en-US" dirty="0" smtClean="0"/>
              <a:t>If unable to obtain signature, must have contact information</a:t>
            </a:r>
          </a:p>
          <a:p>
            <a:r>
              <a:rPr lang="en-US" dirty="0" smtClean="0"/>
              <a:t>Off campus coaches: see Mr. Erickson</a:t>
            </a:r>
          </a:p>
          <a:p>
            <a:r>
              <a:rPr lang="en-US" dirty="0" smtClean="0"/>
              <a:t>Proofread for grammar, spelling, etc.</a:t>
            </a:r>
          </a:p>
          <a:p>
            <a:r>
              <a:rPr lang="en-US" dirty="0" smtClean="0"/>
              <a:t>MUST BE TYPED!</a:t>
            </a:r>
          </a:p>
          <a:p>
            <a:r>
              <a:rPr lang="en-US" smtClean="0"/>
              <a:t>Transfer Students: see me</a:t>
            </a:r>
            <a:endParaRPr lang="en-US" dirty="0"/>
          </a:p>
        </p:txBody>
      </p:sp>
      <p:pic>
        <p:nvPicPr>
          <p:cNvPr id="4" name="Picture 3" descr="skd188256sdc.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75214" y="3999776"/>
            <a:ext cx="3163624" cy="2711302"/>
          </a:xfrm>
          <a:prstGeom prst="rect">
            <a:avLst/>
          </a:prstGeom>
        </p:spPr>
      </p:pic>
    </p:spTree>
    <p:extLst>
      <p:ext uri="{BB962C8B-B14F-4D97-AF65-F5344CB8AC3E}">
        <p14:creationId xmlns="" xmlns:p14="http://schemas.microsoft.com/office/powerpoint/2010/main" val="3060119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Required Elements</a:t>
            </a:r>
            <a:endParaRPr lang="en-US" dirty="0"/>
          </a:p>
        </p:txBody>
      </p:sp>
      <p:sp>
        <p:nvSpPr>
          <p:cNvPr id="6" name="Content Placeholder 5"/>
          <p:cNvSpPr>
            <a:spLocks noGrp="1"/>
          </p:cNvSpPr>
          <p:nvPr>
            <p:ph idx="1"/>
          </p:nvPr>
        </p:nvSpPr>
        <p:spPr/>
        <p:txBody>
          <a:bodyPr/>
          <a:lstStyle/>
          <a:p>
            <a:pPr>
              <a:buFont typeface="Wingdings" charset="2"/>
              <a:buChar char="Ø"/>
            </a:pPr>
            <a:r>
              <a:rPr lang="en-US" dirty="0" smtClean="0"/>
              <a:t>Juniors: 60 hours of Community Service</a:t>
            </a:r>
          </a:p>
          <a:p>
            <a:pPr>
              <a:buFont typeface="Wingdings" charset="2"/>
              <a:buChar char="Ø"/>
            </a:pPr>
            <a:r>
              <a:rPr lang="en-US" dirty="0" smtClean="0"/>
              <a:t>Seniors: 90 hours of </a:t>
            </a:r>
            <a:r>
              <a:rPr lang="en-US" dirty="0"/>
              <a:t>C</a:t>
            </a:r>
            <a:r>
              <a:rPr lang="en-US" dirty="0" smtClean="0"/>
              <a:t>ommunity Service</a:t>
            </a:r>
          </a:p>
          <a:p>
            <a:pPr>
              <a:buFont typeface="Wingdings" charset="2"/>
              <a:buChar char="Ø"/>
            </a:pPr>
            <a:r>
              <a:rPr lang="en-US" dirty="0" smtClean="0"/>
              <a:t>Minimum of 2 </a:t>
            </a:r>
            <a:r>
              <a:rPr lang="en-US" dirty="0"/>
              <a:t>L</a:t>
            </a:r>
            <a:r>
              <a:rPr lang="en-US" dirty="0" smtClean="0"/>
              <a:t>eadership Roles</a:t>
            </a:r>
          </a:p>
          <a:p>
            <a:pPr>
              <a:buFont typeface="Wingdings" charset="2"/>
              <a:buChar char="Ø"/>
            </a:pPr>
            <a:r>
              <a:rPr lang="en-US" dirty="0" smtClean="0"/>
              <a:t>Character Ratings: teachers &amp; coaches</a:t>
            </a:r>
            <a:endParaRPr lang="en-US" dirty="0"/>
          </a:p>
        </p:txBody>
      </p:sp>
      <p:pic>
        <p:nvPicPr>
          <p:cNvPr id="7" name="Picture 6" descr="j0309599.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90401" y="2468563"/>
            <a:ext cx="2609088" cy="3657600"/>
          </a:xfrm>
          <a:prstGeom prst="rect">
            <a:avLst/>
          </a:prstGeom>
        </p:spPr>
      </p:pic>
    </p:spTree>
    <p:extLst>
      <p:ext uri="{BB962C8B-B14F-4D97-AF65-F5344CB8AC3E}">
        <p14:creationId xmlns="" xmlns:p14="http://schemas.microsoft.com/office/powerpoint/2010/main" val="1660516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 Rubric</a:t>
            </a:r>
            <a:endParaRPr lang="en-US" dirty="0"/>
          </a:p>
        </p:txBody>
      </p:sp>
      <p:sp>
        <p:nvSpPr>
          <p:cNvPr id="3" name="Content Placeholder 2"/>
          <p:cNvSpPr>
            <a:spLocks noGrp="1"/>
          </p:cNvSpPr>
          <p:nvPr>
            <p:ph idx="1"/>
          </p:nvPr>
        </p:nvSpPr>
        <p:spPr>
          <a:xfrm>
            <a:off x="457199" y="2209800"/>
            <a:ext cx="8148919" cy="3916363"/>
          </a:xfrm>
        </p:spPr>
        <p:txBody>
          <a:bodyPr>
            <a:normAutofit/>
          </a:bodyPr>
          <a:lstStyle/>
          <a:p>
            <a:pPr marL="0" indent="0">
              <a:buNone/>
            </a:pPr>
            <a:r>
              <a:rPr lang="en-US" sz="2800" b="1" dirty="0" smtClean="0">
                <a:solidFill>
                  <a:srgbClr val="008000"/>
                </a:solidFill>
              </a:rPr>
              <a:t>Service</a:t>
            </a:r>
            <a:r>
              <a:rPr lang="en-US" sz="2800" b="1" dirty="0" smtClean="0"/>
              <a:t>:</a:t>
            </a:r>
          </a:p>
          <a:p>
            <a:r>
              <a:rPr lang="en-US" sz="3200" dirty="0" smtClean="0"/>
              <a:t>Students must have made a significant and consistent contribution in some activity or organization (on a strictly volunteer basis) which promotes the idea of improving the quality of life for others. </a:t>
            </a:r>
            <a:endParaRPr lang="en-US" sz="3200" dirty="0"/>
          </a:p>
        </p:txBody>
      </p:sp>
    </p:spTree>
    <p:extLst>
      <p:ext uri="{BB962C8B-B14F-4D97-AF65-F5344CB8AC3E}">
        <p14:creationId xmlns="" xmlns:p14="http://schemas.microsoft.com/office/powerpoint/2010/main" val="3063355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 Rubric</a:t>
            </a:r>
            <a:endParaRPr lang="en-US" dirty="0"/>
          </a:p>
        </p:txBody>
      </p:sp>
      <p:sp>
        <p:nvSpPr>
          <p:cNvPr id="3" name="Content Placeholder 2"/>
          <p:cNvSpPr>
            <a:spLocks noGrp="1"/>
          </p:cNvSpPr>
          <p:nvPr>
            <p:ph idx="1"/>
          </p:nvPr>
        </p:nvSpPr>
        <p:spPr>
          <a:xfrm>
            <a:off x="457199" y="2209800"/>
            <a:ext cx="8452218" cy="3916363"/>
          </a:xfrm>
        </p:spPr>
        <p:txBody>
          <a:bodyPr>
            <a:normAutofit fontScale="85000" lnSpcReduction="20000"/>
          </a:bodyPr>
          <a:lstStyle/>
          <a:p>
            <a:pPr marL="0" indent="0">
              <a:buNone/>
            </a:pPr>
            <a:r>
              <a:rPr lang="en-US" sz="3200" dirty="0" smtClean="0">
                <a:solidFill>
                  <a:srgbClr val="008000"/>
                </a:solidFill>
              </a:rPr>
              <a:t>Leadership</a:t>
            </a:r>
            <a:r>
              <a:rPr lang="en-US" dirty="0" smtClean="0"/>
              <a:t>:</a:t>
            </a:r>
          </a:p>
          <a:p>
            <a:r>
              <a:rPr lang="en-US" sz="4400" dirty="0" smtClean="0"/>
              <a:t>Students must demonstrate that they have taken initiative to lead others, either by directing an activity or program or innovating some idea or concept either in school or within the community while in high school.</a:t>
            </a:r>
            <a:endParaRPr lang="en-US" sz="4400" dirty="0"/>
          </a:p>
        </p:txBody>
      </p:sp>
    </p:spTree>
    <p:extLst>
      <p:ext uri="{BB962C8B-B14F-4D97-AF65-F5344CB8AC3E}">
        <p14:creationId xmlns="" xmlns:p14="http://schemas.microsoft.com/office/powerpoint/2010/main" val="2445384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Process Rubric</a:t>
            </a:r>
            <a:endParaRPr lang="en-US" dirty="0"/>
          </a:p>
        </p:txBody>
      </p:sp>
      <p:sp>
        <p:nvSpPr>
          <p:cNvPr id="3" name="Content Placeholder 2"/>
          <p:cNvSpPr>
            <a:spLocks noGrp="1"/>
          </p:cNvSpPr>
          <p:nvPr>
            <p:ph idx="1"/>
          </p:nvPr>
        </p:nvSpPr>
        <p:spPr>
          <a:xfrm>
            <a:off x="457199" y="2209800"/>
            <a:ext cx="7959357" cy="3916363"/>
          </a:xfrm>
        </p:spPr>
        <p:txBody>
          <a:bodyPr>
            <a:normAutofit fontScale="47500" lnSpcReduction="20000"/>
          </a:bodyPr>
          <a:lstStyle/>
          <a:p>
            <a:pPr marL="0" indent="0">
              <a:buNone/>
            </a:pPr>
            <a:r>
              <a:rPr lang="en-US" sz="5100" b="1" dirty="0" smtClean="0">
                <a:solidFill>
                  <a:srgbClr val="008000"/>
                </a:solidFill>
              </a:rPr>
              <a:t>Character</a:t>
            </a:r>
            <a:r>
              <a:rPr lang="en-US" dirty="0" smtClean="0"/>
              <a:t>:</a:t>
            </a:r>
          </a:p>
          <a:p>
            <a:r>
              <a:rPr lang="en-US" sz="6300" dirty="0" smtClean="0"/>
              <a:t>Students must demonstrate on a consistent basis maturity, sensitivity, high ethical/moral values, good sportsmanship, and above all, honesty. </a:t>
            </a:r>
          </a:p>
          <a:p>
            <a:r>
              <a:rPr lang="en-US" sz="6300" dirty="0" smtClean="0"/>
              <a:t>Students should be a role model for other students in his/her daily conduct and attitude.</a:t>
            </a:r>
            <a:endParaRPr lang="en-US" sz="6300" dirty="0"/>
          </a:p>
        </p:txBody>
      </p:sp>
    </p:spTree>
    <p:extLst>
      <p:ext uri="{BB962C8B-B14F-4D97-AF65-F5344CB8AC3E}">
        <p14:creationId xmlns="" xmlns:p14="http://schemas.microsoft.com/office/powerpoint/2010/main" val="1745898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Obligations</a:t>
            </a:r>
            <a:endParaRPr lang="en-US" dirty="0"/>
          </a:p>
        </p:txBody>
      </p:sp>
      <p:sp>
        <p:nvSpPr>
          <p:cNvPr id="3" name="Content Placeholder 2"/>
          <p:cNvSpPr>
            <a:spLocks noGrp="1"/>
          </p:cNvSpPr>
          <p:nvPr>
            <p:ph idx="1"/>
          </p:nvPr>
        </p:nvSpPr>
        <p:spPr/>
        <p:txBody>
          <a:bodyPr/>
          <a:lstStyle/>
          <a:p>
            <a:r>
              <a:rPr lang="en-US" dirty="0" smtClean="0"/>
              <a:t>Dues</a:t>
            </a:r>
          </a:p>
          <a:p>
            <a:r>
              <a:rPr lang="en-US" dirty="0" smtClean="0"/>
              <a:t>Maintaining Standards</a:t>
            </a:r>
          </a:p>
          <a:p>
            <a:r>
              <a:rPr lang="en-US" dirty="0" smtClean="0"/>
              <a:t>Meetings</a:t>
            </a:r>
          </a:p>
          <a:p>
            <a:r>
              <a:rPr lang="en-US" dirty="0" smtClean="0"/>
              <a:t>Chapter Service Project</a:t>
            </a:r>
          </a:p>
          <a:p>
            <a:r>
              <a:rPr lang="en-US" dirty="0" smtClean="0"/>
              <a:t>Individual Service Projects</a:t>
            </a:r>
          </a:p>
          <a:p>
            <a:r>
              <a:rPr lang="en-US" dirty="0" smtClean="0"/>
              <a:t>Additional Obligations: (i.e. meetings)</a:t>
            </a:r>
            <a:endParaRPr lang="en-US" dirty="0"/>
          </a:p>
        </p:txBody>
      </p:sp>
      <p:pic>
        <p:nvPicPr>
          <p:cNvPr id="5" name="Picture 4" descr="BU00525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48754" y="2732695"/>
            <a:ext cx="3121256" cy="2789013"/>
          </a:xfrm>
          <a:prstGeom prst="rect">
            <a:avLst/>
          </a:prstGeom>
        </p:spPr>
      </p:pic>
    </p:spTree>
    <p:extLst>
      <p:ext uri="{BB962C8B-B14F-4D97-AF65-F5344CB8AC3E}">
        <p14:creationId xmlns="" xmlns:p14="http://schemas.microsoft.com/office/powerpoint/2010/main" val="3938104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Checklist</a:t>
            </a:r>
            <a:endParaRPr lang="en-US" dirty="0"/>
          </a:p>
        </p:txBody>
      </p:sp>
      <p:sp>
        <p:nvSpPr>
          <p:cNvPr id="3" name="Content Placeholder 2"/>
          <p:cNvSpPr>
            <a:spLocks noGrp="1"/>
          </p:cNvSpPr>
          <p:nvPr>
            <p:ph idx="1"/>
          </p:nvPr>
        </p:nvSpPr>
        <p:spPr>
          <a:xfrm>
            <a:off x="457199" y="2209800"/>
            <a:ext cx="8262656" cy="3916363"/>
          </a:xfrm>
        </p:spPr>
        <p:txBody>
          <a:bodyPr>
            <a:normAutofit/>
          </a:bodyPr>
          <a:lstStyle/>
          <a:p>
            <a:r>
              <a:rPr lang="en-US" dirty="0" smtClean="0"/>
              <a:t>Student Activity Form: signed &amp; dated</a:t>
            </a:r>
          </a:p>
          <a:p>
            <a:r>
              <a:rPr lang="en-US" sz="1900" dirty="0" smtClean="0"/>
              <a:t>Student Activity Chart: TYPED with signatures and contact information</a:t>
            </a:r>
          </a:p>
          <a:p>
            <a:pPr marL="685800" lvl="1" indent="-457200">
              <a:buAutoNum type="alphaUcPeriod"/>
            </a:pPr>
            <a:r>
              <a:rPr lang="en-US" dirty="0" smtClean="0"/>
              <a:t>Service Activities</a:t>
            </a:r>
          </a:p>
          <a:p>
            <a:pPr marL="685800" lvl="1" indent="-457200">
              <a:buAutoNum type="alphaUcPeriod"/>
            </a:pPr>
            <a:r>
              <a:rPr lang="en-US" dirty="0" smtClean="0"/>
              <a:t>Leadership</a:t>
            </a:r>
          </a:p>
          <a:p>
            <a:pPr marL="685800" lvl="1" indent="-457200">
              <a:buAutoNum type="alphaUcPeriod"/>
            </a:pPr>
            <a:r>
              <a:rPr lang="en-US" dirty="0" smtClean="0"/>
              <a:t>Extracurricular</a:t>
            </a:r>
          </a:p>
          <a:p>
            <a:pPr marL="685800" lvl="1" indent="-457200">
              <a:buAutoNum type="alphaUcPeriod"/>
            </a:pPr>
            <a:r>
              <a:rPr lang="en-US" dirty="0" smtClean="0"/>
              <a:t>Previous Teachers</a:t>
            </a:r>
          </a:p>
          <a:p>
            <a:pPr marL="685800" lvl="1" indent="-457200">
              <a:buAutoNum type="alphaUcPeriod"/>
            </a:pPr>
            <a:r>
              <a:rPr lang="en-US" dirty="0" smtClean="0"/>
              <a:t>Addendum (if necessary)</a:t>
            </a:r>
          </a:p>
          <a:p>
            <a:r>
              <a:rPr lang="en-US" dirty="0" smtClean="0"/>
              <a:t>Six Copies of chart</a:t>
            </a:r>
            <a:endParaRPr lang="en-US" dirty="0"/>
          </a:p>
        </p:txBody>
      </p:sp>
      <p:pic>
        <p:nvPicPr>
          <p:cNvPr id="4" name="Picture 3" descr="BU00534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37511" y="3136902"/>
            <a:ext cx="3121256" cy="2901793"/>
          </a:xfrm>
          <a:prstGeom prst="rect">
            <a:avLst/>
          </a:prstGeom>
        </p:spPr>
      </p:pic>
    </p:spTree>
    <p:extLst>
      <p:ext uri="{BB962C8B-B14F-4D97-AF65-F5344CB8AC3E}">
        <p14:creationId xmlns="" xmlns:p14="http://schemas.microsoft.com/office/powerpoint/2010/main" val="349179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br>
              <a:rPr lang="en-US" dirty="0" smtClean="0"/>
            </a:br>
            <a:endParaRPr lang="en-US" dirty="0"/>
          </a:p>
        </p:txBody>
      </p:sp>
      <p:sp>
        <p:nvSpPr>
          <p:cNvPr id="3" name="Content Placeholder 2"/>
          <p:cNvSpPr>
            <a:spLocks noGrp="1"/>
          </p:cNvSpPr>
          <p:nvPr>
            <p:ph idx="1"/>
          </p:nvPr>
        </p:nvSpPr>
        <p:spPr/>
        <p:txBody>
          <a:bodyPr>
            <a:normAutofit/>
          </a:bodyPr>
          <a:lstStyle/>
          <a:p>
            <a:r>
              <a:rPr lang="en-US" sz="1900" b="1" dirty="0" smtClean="0"/>
              <a:t>Application Due: </a:t>
            </a:r>
          </a:p>
          <a:p>
            <a:pPr marL="0" indent="0">
              <a:buNone/>
            </a:pPr>
            <a:r>
              <a:rPr lang="en-US" sz="1900" b="1" dirty="0"/>
              <a:t>	</a:t>
            </a:r>
            <a:r>
              <a:rPr lang="en-US" sz="1900" dirty="0" smtClean="0"/>
              <a:t>Wednesday, October, </a:t>
            </a:r>
            <a:r>
              <a:rPr lang="en-US" sz="1900" dirty="0" smtClean="0"/>
              <a:t>25</a:t>
            </a:r>
            <a:r>
              <a:rPr lang="en-US" sz="1900" baseline="30000" dirty="0" smtClean="0"/>
              <a:t>th</a:t>
            </a:r>
            <a:r>
              <a:rPr lang="en-US" sz="1900" dirty="0" smtClean="0"/>
              <a:t> </a:t>
            </a:r>
            <a:endParaRPr lang="en-US" sz="1900" dirty="0" smtClean="0"/>
          </a:p>
          <a:p>
            <a:pPr marL="0" indent="0">
              <a:buNone/>
            </a:pPr>
            <a:r>
              <a:rPr lang="en-US" sz="1900" dirty="0"/>
              <a:t>	N</a:t>
            </a:r>
            <a:r>
              <a:rPr lang="en-US" sz="1900" dirty="0" smtClean="0"/>
              <a:t>o later than 3:00pm in the main office</a:t>
            </a:r>
          </a:p>
          <a:p>
            <a:r>
              <a:rPr lang="en-US" sz="1900" b="1" dirty="0" smtClean="0"/>
              <a:t>Notification of Acceptance</a:t>
            </a:r>
            <a:r>
              <a:rPr lang="en-US" sz="1900" dirty="0" smtClean="0"/>
              <a:t>:</a:t>
            </a:r>
          </a:p>
          <a:p>
            <a:pPr marL="0" indent="0">
              <a:buNone/>
            </a:pPr>
            <a:r>
              <a:rPr lang="en-US" sz="1900" dirty="0"/>
              <a:t>	</a:t>
            </a:r>
            <a:r>
              <a:rPr lang="en-US" sz="1900" dirty="0" smtClean="0"/>
              <a:t> </a:t>
            </a:r>
            <a:r>
              <a:rPr lang="en-US" sz="1900" dirty="0" smtClean="0"/>
              <a:t>Week of October 30</a:t>
            </a:r>
            <a:r>
              <a:rPr lang="en-US" sz="1900" baseline="30000" dirty="0" smtClean="0"/>
              <a:t>th</a:t>
            </a:r>
            <a:r>
              <a:rPr lang="en-US" sz="1900" dirty="0" smtClean="0"/>
              <a:t> </a:t>
            </a:r>
            <a:endParaRPr lang="en-US" sz="1900" dirty="0" smtClean="0"/>
          </a:p>
          <a:p>
            <a:r>
              <a:rPr lang="en-US" sz="1900" b="1" dirty="0" smtClean="0"/>
              <a:t>Induction Ceremony: </a:t>
            </a:r>
          </a:p>
          <a:p>
            <a:pPr marL="685800" lvl="3" indent="0">
              <a:buNone/>
            </a:pPr>
            <a:r>
              <a:rPr lang="en-US" sz="1700" dirty="0"/>
              <a:t>	</a:t>
            </a:r>
            <a:r>
              <a:rPr lang="en-US" sz="1700" dirty="0" smtClean="0"/>
              <a:t>Week of November 13</a:t>
            </a:r>
            <a:r>
              <a:rPr lang="en-US" sz="1700" baseline="30000" dirty="0" smtClean="0"/>
              <a:t>th</a:t>
            </a:r>
            <a:r>
              <a:rPr lang="en-US" sz="1700" dirty="0" smtClean="0"/>
              <a:t> </a:t>
            </a:r>
            <a:endParaRPr lang="en-US" sz="1700" dirty="0"/>
          </a:p>
        </p:txBody>
      </p:sp>
      <p:pic>
        <p:nvPicPr>
          <p:cNvPr id="5" name="Picture 4" descr="AA05381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08077" y="3480853"/>
            <a:ext cx="4378165" cy="2945855"/>
          </a:xfrm>
          <a:prstGeom prst="rect">
            <a:avLst/>
          </a:prstGeom>
        </p:spPr>
      </p:pic>
    </p:spTree>
    <p:extLst>
      <p:ext uri="{BB962C8B-B14F-4D97-AF65-F5344CB8AC3E}">
        <p14:creationId xmlns="" xmlns:p14="http://schemas.microsoft.com/office/powerpoint/2010/main" val="2242226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Members</a:t>
            </a:r>
            <a:endParaRPr lang="en-US" dirty="0"/>
          </a:p>
        </p:txBody>
      </p:sp>
      <p:sp>
        <p:nvSpPr>
          <p:cNvPr id="3" name="Content Placeholder 2"/>
          <p:cNvSpPr>
            <a:spLocks noGrp="1"/>
          </p:cNvSpPr>
          <p:nvPr>
            <p:ph idx="1"/>
          </p:nvPr>
        </p:nvSpPr>
        <p:spPr/>
        <p:txBody>
          <a:bodyPr/>
          <a:lstStyle/>
          <a:p>
            <a:r>
              <a:rPr lang="en-US" dirty="0" smtClean="0"/>
              <a:t>Faculty Council (selection committee) consists of five faculty members.</a:t>
            </a:r>
          </a:p>
          <a:p>
            <a:r>
              <a:rPr lang="en-US" dirty="0" smtClean="0"/>
              <a:t>Chapter adviser shall be the sixth, nonvoting, member.</a:t>
            </a:r>
          </a:p>
          <a:p>
            <a:r>
              <a:rPr lang="en-US" dirty="0" smtClean="0"/>
              <a:t>Review of Student Activity Chart and all requirements determines selection.</a:t>
            </a:r>
          </a:p>
          <a:p>
            <a:r>
              <a:rPr lang="en-US" dirty="0" smtClean="0"/>
              <a:t>Completion of the cover page and chart does not guarantee selection.</a:t>
            </a:r>
          </a:p>
        </p:txBody>
      </p:sp>
    </p:spTree>
    <p:extLst>
      <p:ext uri="{BB962C8B-B14F-4D97-AF65-F5344CB8AC3E}">
        <p14:creationId xmlns="" xmlns:p14="http://schemas.microsoft.com/office/powerpoint/2010/main" val="2049364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180</TotalTime>
  <Words>359</Words>
  <Application>Microsoft Office PowerPoint</Application>
  <PresentationFormat>On-screen Show (4:3)</PresentationFormat>
  <Paragraphs>55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Plaza</vt:lpstr>
      <vt:lpstr>CONGRATULATIONS!!</vt:lpstr>
      <vt:lpstr>Required Elements</vt:lpstr>
      <vt:lpstr>Selection Process Rubric</vt:lpstr>
      <vt:lpstr>Selection Process Rubric</vt:lpstr>
      <vt:lpstr>Selection Process Rubric</vt:lpstr>
      <vt:lpstr>Membership Obligations</vt:lpstr>
      <vt:lpstr>Application Checklist</vt:lpstr>
      <vt:lpstr>Important Dates </vt:lpstr>
      <vt:lpstr>Selection of Members</vt:lpstr>
      <vt:lpstr>Questions &amp;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CONGRATULATIONS</dc:title>
  <dc:creator>Duxbury Public Schools</dc:creator>
  <cp:lastModifiedBy>blakek</cp:lastModifiedBy>
  <cp:revision>19</cp:revision>
  <dcterms:created xsi:type="dcterms:W3CDTF">2015-10-20T02:10:14Z</dcterms:created>
  <dcterms:modified xsi:type="dcterms:W3CDTF">2017-10-05T19:25:48Z</dcterms:modified>
</cp:coreProperties>
</file>